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6"/>
  </p:notesMasterIdLst>
  <p:sldIdLst>
    <p:sldId id="256" r:id="rId5"/>
    <p:sldId id="258" r:id="rId6"/>
    <p:sldId id="259" r:id="rId7"/>
    <p:sldId id="260" r:id="rId8"/>
    <p:sldId id="309" r:id="rId9"/>
    <p:sldId id="305" r:id="rId10"/>
    <p:sldId id="306" r:id="rId11"/>
    <p:sldId id="307" r:id="rId12"/>
    <p:sldId id="311" r:id="rId13"/>
    <p:sldId id="315" r:id="rId14"/>
    <p:sldId id="312" r:id="rId15"/>
    <p:sldId id="265" r:id="rId16"/>
    <p:sldId id="310" r:id="rId17"/>
    <p:sldId id="314" r:id="rId18"/>
    <p:sldId id="313" r:id="rId19"/>
    <p:sldId id="268" r:id="rId20"/>
    <p:sldId id="308" r:id="rId21"/>
    <p:sldId id="262" r:id="rId22"/>
    <p:sldId id="263" r:id="rId23"/>
    <p:sldId id="264" r:id="rId24"/>
    <p:sldId id="267"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B230"/>
    <a:srgbClr val="DD8047"/>
    <a:srgbClr val="2A168C"/>
    <a:srgbClr val="0066CC"/>
    <a:srgbClr val="000000"/>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13" autoAdjust="0"/>
  </p:normalViewPr>
  <p:slideViewPr>
    <p:cSldViewPr snapToGrid="0">
      <p:cViewPr>
        <p:scale>
          <a:sx n="100" d="100"/>
          <a:sy n="100" d="100"/>
        </p:scale>
        <p:origin x="331"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JSON</a:t>
          </a:r>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a:t>
          </a:r>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1EC8445C-9058-47BD-9DEB-143E4CA24AC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Label « </a:t>
          </a:r>
          <a:r>
            <a:rPr lang="fr-FR" sz="2000" dirty="0" err="1"/>
            <a:t>stream</a:t>
          </a:r>
          <a:r>
            <a:rPr lang="fr-FR" sz="2000" dirty="0"/>
            <a:t> data » </a:t>
          </a:r>
        </a:p>
      </dgm:t>
    </dgm:pt>
    <dgm:pt modelId="{55EDF91B-6AEC-49E6-BA47-1ED641772307}" type="parTrans" cxnId="{9CB529C0-CAFE-457F-B01C-51FA64EC52B1}">
      <dgm:prSet/>
      <dgm:spPr/>
      <dgm:t>
        <a:bodyPr/>
        <a:lstStyle/>
        <a:p>
          <a:endParaRPr lang="fr-FR"/>
        </a:p>
      </dgm:t>
    </dgm:pt>
    <dgm:pt modelId="{014063B9-AF30-4809-8B57-6E9F46A8C048}" type="sibTrans" cxnId="{9CB529C0-CAFE-457F-B01C-51FA64EC52B1}">
      <dgm:prSet/>
      <dgm:spPr/>
      <dgm:t>
        <a:bodyPr/>
        <a:lstStyle/>
        <a:p>
          <a:endParaRPr lang="fr-FR"/>
        </a:p>
      </dgm:t>
    </dgm:pt>
    <dgm:pt modelId="{384AA767-9375-4DEB-922E-2E49D47C6F0D}">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8681FFE3-0C07-4AFF-B27D-7FF65CD3E5A0}" type="parTrans" cxnId="{F1D129F3-ACBB-454F-9E67-2429BCE6FC42}">
      <dgm:prSet/>
      <dgm:spPr/>
      <dgm:t>
        <a:bodyPr/>
        <a:lstStyle/>
        <a:p>
          <a:endParaRPr lang="fr-FR"/>
        </a:p>
      </dgm:t>
    </dgm:pt>
    <dgm:pt modelId="{0B4018E1-EB7D-452B-8116-3F021E9406C4}" type="sibTrans" cxnId="{F1D129F3-ACBB-454F-9E67-2429BCE6FC42}">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305FE11B-1A46-41C4-B4A6-9AD600318795}" type="presOf" srcId="{5260EAA5-434D-49ED-8D9E-806354DC4FBF}" destId="{93BA91EA-EC3F-4CAD-BD40-F181EC573CC4}" srcOrd="0" destOrd="4"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C4A64538-A8E5-46EC-83E3-E1A1F6D02B7F}" type="presOf" srcId="{384AA767-9375-4DEB-922E-2E49D47C6F0D}" destId="{93BA91EA-EC3F-4CAD-BD40-F181EC573CC4}" srcOrd="0" destOrd="1"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5"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D346DE71-1612-4487-87DE-3AFFA0C89131}" type="presOf" srcId="{1EC8445C-9058-47BD-9DEB-143E4CA24ACD}" destId="{9B8DDD92-1B8A-43AA-8723-CCBFF4522CCB}" srcOrd="1" destOrd="2" presId="urn:microsoft.com/office/officeart/2005/8/layout/hProcess4"/>
    <dgm:cxn modelId="{979C0374-0F9C-47D6-BCEF-56FAEC8D1469}" type="presOf" srcId="{1EC8445C-9058-47BD-9DEB-143E4CA24ACD}" destId="{93BA91EA-EC3F-4CAD-BD40-F181EC573CC4}" srcOrd="0" destOrd="2"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3" destOrd="0" parTransId="{133307A7-D904-41D3-AE87-7FB96A318B92}" sibTransId="{39BFD12D-0B96-4378-B2EC-2EF8441BDE34}"/>
    <dgm:cxn modelId="{B7FB1386-843B-45BA-A768-6ED735D2608C}" type="presOf" srcId="{384AA767-9375-4DEB-922E-2E49D47C6F0D}" destId="{9B8DDD92-1B8A-43AA-8723-CCBFF4522CCB}" srcOrd="1" destOrd="1" presId="urn:microsoft.com/office/officeart/2005/8/layout/hProcess4"/>
    <dgm:cxn modelId="{8841188F-D681-415E-B0EA-130C6D195FC5}" type="presOf" srcId="{2DB4E574-A3AD-4418-B475-04DBAD00B36A}" destId="{9B8DDD92-1B8A-43AA-8723-CCBFF4522CCB}" srcOrd="1" destOrd="3"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5"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3"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5"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9CB529C0-CAFE-457F-B01C-51FA64EC52B1}" srcId="{DAA0B4B6-7EA3-4550-9591-232E8C959086}" destId="{1EC8445C-9058-47BD-9DEB-143E4CA24ACD}" srcOrd="2" destOrd="0" parTransId="{55EDF91B-6AEC-49E6-BA47-1ED641772307}" sibTransId="{014063B9-AF30-4809-8B57-6E9F46A8C048}"/>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4"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4"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F1D129F3-ACBB-454F-9E67-2429BCE6FC42}" srcId="{DAA0B4B6-7EA3-4550-9591-232E8C959086}" destId="{384AA767-9375-4DEB-922E-2E49D47C6F0D}" srcOrd="1" destOrd="0" parTransId="{8681FFE3-0C07-4AFF-B27D-7FF65CD3E5A0}" sibTransId="{0B4018E1-EB7D-452B-8116-3F021E9406C4}"/>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JSON</a:t>
          </a:r>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Insertion des nouvelles données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Label « </a:t>
          </a:r>
          <a:r>
            <a:rPr lang="fr-FR" sz="2000" kern="1200" dirty="0" err="1"/>
            <a:t>stream</a:t>
          </a:r>
          <a:r>
            <a:rPr lang="fr-FR" sz="2000" kern="1200" dirty="0"/>
            <a:t> data »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35429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3494783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09/10/2023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09/10/2023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09/10/2023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09/10/2023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09/10/2023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09/10/2023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09/10/2023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09/10/2023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09/10/2023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emf"/><Relationship Id="rId4" Type="http://schemas.openxmlformats.org/officeDocument/2006/relationships/diagramLayout" Target="../diagrams/layout1.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emf"/><Relationship Id="rId4" Type="http://schemas.openxmlformats.org/officeDocument/2006/relationships/diagramLayout" Target="../diagrams/layout2.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20.png"/><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"Étant donné que notre formation est axée sur le Data Engineering, notre priorité a été d'établir des flux de données fiables et des interactions systèmes optimisées. Bien que le modèle de Machine Learning soit fonctionnel, l'accent a été mis sur les aspects d'ingénierie des données du projet.« </a:t>
            </a: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Utilisation d’un modèle de type LSTM (Long Short-</a:t>
            </a:r>
            <a:r>
              <a:rPr lang="fr-FR" sz="1500" spc="-1" dirty="0" err="1">
                <a:solidFill>
                  <a:srgbClr val="000000"/>
                </a:solidFill>
                <a:latin typeface="Avenir Next LT Pro"/>
              </a:rPr>
              <a:t>Term</a:t>
            </a:r>
            <a:r>
              <a:rPr lang="fr-FR" sz="1500" spc="-1" dirty="0">
                <a:solidFill>
                  <a:srgbClr val="000000"/>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Modèle entrainé sur l’ensemble des données historique d’un </a:t>
            </a:r>
            <a:r>
              <a:rPr lang="fr-FR" sz="1500" b="0" strike="noStrike" spc="-1" dirty="0" err="1">
                <a:solidFill>
                  <a:srgbClr val="000000"/>
                </a:solidFill>
                <a:latin typeface="Avenir Next LT Pro"/>
              </a:rPr>
              <a:t>ticker</a:t>
            </a:r>
            <a:r>
              <a:rPr lang="fr-FR" sz="1500" spc="-1" dirty="0">
                <a:solidFill>
                  <a:srgbClr val="000000"/>
                </a:solidFill>
                <a:latin typeface="Avenir Next LT Pro"/>
              </a:rPr>
              <a:t>, et possibilité de choisir le </a:t>
            </a:r>
            <a:r>
              <a:rPr lang="fr-FR" sz="1500" spc="-1" dirty="0" err="1">
                <a:solidFill>
                  <a:srgbClr val="000000"/>
                </a:solidFill>
                <a:latin typeface="Avenir Next LT Pro"/>
              </a:rPr>
              <a:t>ticker</a:t>
            </a:r>
            <a:r>
              <a:rPr lang="fr-FR" sz="1500" spc="-1" dirty="0">
                <a:solidFill>
                  <a:srgbClr val="000000"/>
                </a:solidFill>
                <a:latin typeface="Avenir Next LT Pro"/>
              </a:rPr>
              <a:t> que l’on souhaite</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Pr</a:t>
            </a:r>
            <a:r>
              <a:rPr lang="fr-FR" sz="1500" spc="-1" dirty="0">
                <a:solidFill>
                  <a:srgbClr val="000000"/>
                </a:solidFill>
                <a:latin typeface="Avenir Next LT Pro"/>
              </a:rPr>
              <a:t>édiction de la 60</a:t>
            </a:r>
            <a:r>
              <a:rPr lang="fr-FR" sz="1500" spc="-1" baseline="30000" dirty="0">
                <a:solidFill>
                  <a:srgbClr val="000000"/>
                </a:solidFill>
                <a:latin typeface="Avenir Next LT Pro"/>
              </a:rPr>
              <a:t>ème</a:t>
            </a:r>
            <a:r>
              <a:rPr lang="fr-FR" sz="1500" spc="-1" dirty="0">
                <a:solidFill>
                  <a:srgbClr val="000000"/>
                </a:solidFill>
                <a:latin typeface="Avenir Next LT Pro"/>
              </a:rPr>
              <a:t> valeur à partir des 59 précédentes, possibilité de prédire pour X valeurs futures</a:t>
            </a:r>
            <a:endParaRPr lang="fr-FR" sz="1500" b="0" strike="noStrike" spc="-1" dirty="0">
              <a:solidFill>
                <a:srgbClr val="000000"/>
              </a:solidFill>
              <a:latin typeface="Avenir Next LT Pro"/>
            </a:endParaRP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Possibilité de sauvegarder le modèle entrainé pour une future utilisation</a:t>
            </a:r>
          </a:p>
        </p:txBody>
      </p:sp>
    </p:spTree>
    <p:extLst>
      <p:ext uri="{BB962C8B-B14F-4D97-AF65-F5344CB8AC3E}">
        <p14:creationId xmlns:p14="http://schemas.microsoft.com/office/powerpoint/2010/main" val="109602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Création d ’un </a:t>
            </a:r>
            <a:r>
              <a:rPr lang="fr-FR" sz="4000" b="1" spc="-1" dirty="0" err="1">
                <a:solidFill>
                  <a:srgbClr val="DD8047"/>
                </a:solidFill>
                <a:latin typeface="Avenir Next LT Pro Light"/>
              </a:rPr>
              <a:t>dashboard</a:t>
            </a:r>
            <a:endParaRPr lang="fr-FR" sz="4000" b="1" spc="-1" dirty="0">
              <a:solidFill>
                <a:srgbClr val="DD8047"/>
              </a:solidFill>
              <a:latin typeface="Avenir Next LT Pro Light"/>
            </a:endParaRP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a:lnSpc>
                <a:spcPct val="110000"/>
              </a:lnSpc>
              <a:spcBef>
                <a:spcPts val="901"/>
              </a:spcBef>
              <a:buFont typeface="Courier New" panose="02070309020205020404" pitchFamily="49" charset="0"/>
              <a:buChar char="o"/>
            </a:pPr>
            <a:r>
              <a:rPr lang="fr-FR" sz="1500" b="0" strike="noStrike" spc="-1" dirty="0">
                <a:solidFill>
                  <a:srgbClr val="000000"/>
                </a:solidFill>
                <a:latin typeface="Avenir Next LT Pro"/>
              </a:rPr>
              <a:t>Visualisation des données simplifi</a:t>
            </a:r>
            <a:r>
              <a:rPr lang="fr-FR" sz="1500" spc="-1" dirty="0">
                <a:solidFill>
                  <a:srgbClr val="000000"/>
                </a:solidFill>
                <a:latin typeface="Avenir Next LT Pro"/>
              </a:rPr>
              <a:t>ée, user </a:t>
            </a:r>
            <a:r>
              <a:rPr lang="fr-FR" sz="1500" spc="-1" dirty="0" err="1">
                <a:solidFill>
                  <a:srgbClr val="000000"/>
                </a:solidFill>
                <a:latin typeface="Avenir Next LT Pro"/>
              </a:rPr>
              <a:t>friendly</a:t>
            </a:r>
            <a:endParaRPr lang="fr-FR" sz="1500" spc="-1" dirty="0">
              <a:solidFill>
                <a:srgbClr val="000000"/>
              </a:solidFill>
              <a:latin typeface="Avenir Next LT Pro"/>
            </a:endParaRPr>
          </a:p>
          <a:p>
            <a:pPr>
              <a:lnSpc>
                <a:spcPct val="110000"/>
              </a:lnSpc>
              <a:spcBef>
                <a:spcPts val="901"/>
              </a:spcBef>
              <a:buFont typeface="Courier New" panose="02070309020205020404" pitchFamily="49" charset="0"/>
              <a:buChar char="o"/>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Regroupement des différents outils/services sur une seule plateforme</a:t>
            </a:r>
          </a:p>
          <a:p>
            <a:pPr marL="0" indent="0">
              <a:lnSpc>
                <a:spcPct val="110000"/>
              </a:lnSpc>
              <a:spcBef>
                <a:spcPts val="901"/>
              </a:spcBef>
              <a:buNone/>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Gestion et automatisation du déploiement grâce à </a:t>
            </a:r>
            <a:r>
              <a:rPr lang="fr-FR" sz="1500" spc="-1" dirty="0" err="1">
                <a:solidFill>
                  <a:srgbClr val="000000"/>
                </a:solidFill>
                <a:latin typeface="Avenir Next LT Pro"/>
              </a:rPr>
              <a:t>kubernetes</a:t>
            </a:r>
            <a:r>
              <a:rPr lang="fr-FR" sz="1500" spc="-1" dirty="0">
                <a:solidFill>
                  <a:srgbClr val="000000"/>
                </a:solidFill>
                <a:latin typeface="Avenir Next LT Pro"/>
              </a:rPr>
              <a:t>/</a:t>
            </a:r>
            <a:r>
              <a:rPr lang="fr-FR" sz="1500" spc="-1" dirty="0" err="1">
                <a:solidFill>
                  <a:srgbClr val="000000"/>
                </a:solidFill>
                <a:latin typeface="Avenir Next LT Pro"/>
              </a:rPr>
              <a:t>helm</a:t>
            </a: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23003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Stratégies de trading</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Long Terme</a:t>
            </a:r>
            <a:r>
              <a:rPr lang="fr-FR" sz="1500" b="0" strike="noStrike" spc="-1" dirty="0">
                <a:solidFill>
                  <a:srgbClr val="000000"/>
                </a:solidFill>
                <a:latin typeface="Avenir Next LT Pro"/>
              </a:rPr>
              <a:t>: Utilisation des moyennes mobiles pour identifier les opportunités d'investissement à long terme basées sur les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Moyen Terme</a:t>
            </a:r>
            <a:r>
              <a:rPr lang="fr-FR" sz="1500" b="0" strike="noStrike" spc="-1" dirty="0">
                <a:solidFill>
                  <a:srgbClr val="000000"/>
                </a:solidFill>
                <a:latin typeface="Avenir Next LT Pro"/>
              </a:rPr>
              <a:t>: Utilisation d'un modèle de Machine Learning pour prédire la 60e valeur sur la base des 59 dernières valeurs.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Court Terme</a:t>
            </a:r>
            <a:r>
              <a:rPr lang="fr-FR" sz="1500" b="0" strike="noStrike" spc="-1" dirty="0">
                <a:solidFill>
                  <a:srgbClr val="000000"/>
                </a:solidFill>
                <a:latin typeface="Avenir Next LT Pro"/>
              </a:rPr>
              <a:t>: Focus sur les cryptomonnaies les plus volatiles avec un script de flux de données en streaming.</a:t>
            </a:r>
          </a:p>
          <a:p>
            <a:pPr marL="0" indent="0">
              <a:lnSpc>
                <a:spcPct val="110000"/>
              </a:lnSpc>
              <a:spcBef>
                <a:spcPts val="901"/>
              </a:spcBef>
              <a:buClr>
                <a:srgbClr val="262626"/>
              </a:buClr>
              <a:buNone/>
            </a:pP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500" b="0" strike="noStrike" spc="-1" dirty="0">
                <a:solidFill>
                  <a:srgbClr val="000000"/>
                </a:solidFill>
                <a:latin typeface="Avenir Next LT Pro"/>
              </a:rPr>
              <a:t>« Nous avons choisi de présenter ces différentes stratégies non pas pour leur efficacité en tant que robots de trading, mais pour montrer la robustesse et la flexibilité de notre architecture de données.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r>
              <a:rPr lang="fr-FR" sz="4000" b="1" spc="-1" dirty="0">
                <a:solidFill>
                  <a:srgbClr val="DD8047"/>
                </a:solidFill>
                <a:latin typeface="Avenir Next LT Pro Light"/>
              </a:rPr>
              <a:t>&amp;</a:t>
            </a: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Kubernetes/Helm et architecture réseau</a:t>
            </a:r>
          </a:p>
        </p:txBody>
      </p:sp>
    </p:spTree>
    <p:extLst>
      <p:ext uri="{BB962C8B-B14F-4D97-AF65-F5344CB8AC3E}">
        <p14:creationId xmlns:p14="http://schemas.microsoft.com/office/powerpoint/2010/main" val="72172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Pistes d’amélioration &amp; conclusion</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Kubernetes/Helm et architecture réseau</a:t>
            </a:r>
          </a:p>
        </p:txBody>
      </p:sp>
    </p:spTree>
    <p:extLst>
      <p:ext uri="{BB962C8B-B14F-4D97-AF65-F5344CB8AC3E}">
        <p14:creationId xmlns:p14="http://schemas.microsoft.com/office/powerpoint/2010/main" val="384488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3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Kubernetes &amp; Helm</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Kubernetes pour disponibilité &amp; scalabilité. Helm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a:t>Helm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&amp; Stockage des données : </a:t>
            </a:r>
            <a:r>
              <a:rPr lang="fr-FR" sz="1500" spc="-1" dirty="0">
                <a:solidFill>
                  <a:srgbClr val="2A168C"/>
                </a:solidFill>
                <a:latin typeface="Avenir Next LT Pro"/>
              </a:rPr>
              <a:t>Choix et </a:t>
            </a:r>
            <a:r>
              <a:rPr lang="fr-FR" sz="1500" strike="noStrike" spc="-1" dirty="0">
                <a:solidFill>
                  <a:srgbClr val="2A168C"/>
                </a:solidFill>
                <a:latin typeface="Avenir Next LT Pro"/>
              </a:rPr>
              <a:t>instanciation des données.</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a:t>
            </a:r>
            <a:r>
              <a:rPr lang="fr-FR" sz="1500" spc="-1" dirty="0">
                <a:solidFill>
                  <a:srgbClr val="2A168C"/>
                </a:solidFill>
                <a:latin typeface="Avenir Next LT Pro"/>
              </a:rPr>
              <a:t>Présentation de l</a:t>
            </a:r>
            <a:r>
              <a:rPr lang="fr-FR" sz="1500" strike="noStrike" spc="-1" dirty="0">
                <a:solidFill>
                  <a:srgbClr val="2A168C"/>
                </a:solidFill>
                <a:latin typeface="Avenir Next LT Pro"/>
              </a:rPr>
              <a:t>'algorithme &amp; utilisation de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Orchestration et Scalabilité : Docker, Kubernetes</a:t>
            </a:r>
            <a:r>
              <a:rPr lang="fr-FR" sz="1500" spc="-1" dirty="0">
                <a:solidFill>
                  <a:srgbClr val="2A168C"/>
                </a:solidFill>
                <a:latin typeface="Avenir Next LT Pro"/>
              </a:rPr>
              <a:t> &amp; </a:t>
            </a:r>
            <a:r>
              <a:rPr lang="fr-FR" sz="1500" strike="noStrike" spc="-1" dirty="0">
                <a:solidFill>
                  <a:srgbClr val="2A168C"/>
                </a:solidFill>
                <a:latin typeface="Avenir Next LT Pro"/>
              </a:rPr>
              <a:t>Helm</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Présentation du Dashboard comme outil de trading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Organisation de l’équipe &amp; Difficultés rencontrées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Pistes d’amélioration &amp; 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Kubernetes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013840"/>
            <a:ext cx="10058040" cy="3938399"/>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Loïc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1894110"/>
            <a:ext cx="10058040" cy="4254069"/>
          </a:xfrm>
          <a:prstGeom prst="rect">
            <a:avLst/>
          </a:prstGeom>
          <a:noFill/>
          <a:ln w="0">
            <a:noFill/>
          </a:ln>
        </p:spPr>
        <p:txBody>
          <a:bodyPr anchor="t">
            <a:noAutofit/>
          </a:bodyPr>
          <a:lstStyle/>
          <a:p>
            <a:pPr marL="0" indent="0">
              <a:lnSpc>
                <a:spcPct val="110000"/>
              </a:lnSpc>
              <a:spcBef>
                <a:spcPts val="901"/>
              </a:spcBef>
              <a:buClr>
                <a:srgbClr val="262626"/>
              </a:buClr>
              <a:buNone/>
            </a:pPr>
            <a:r>
              <a:rPr lang="fr-FR" sz="1500" b="1" strike="noStrike" spc="-1" dirty="0">
                <a:solidFill>
                  <a:srgbClr val="DD8047"/>
                </a:solidFill>
                <a:latin typeface="Avenir Next LT Pro"/>
              </a:rPr>
              <a:t>Projet OPA:</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Récolter des données de marché de cryptomonnaies en temps </a:t>
            </a:r>
            <a:r>
              <a:rPr lang="fr-FR" sz="1500" b="1" strike="noStrike" spc="-1" dirty="0">
                <a:solidFill>
                  <a:srgbClr val="2A168C"/>
                </a:solidFill>
                <a:latin typeface="Avenir Next LT Pro"/>
              </a:rPr>
              <a:t>réel </a:t>
            </a:r>
            <a:r>
              <a:rPr lang="fr-FR" sz="1500" b="1" spc="-1" dirty="0">
                <a:solidFill>
                  <a:srgbClr val="2A168C"/>
                </a:solidFill>
                <a:latin typeface="Avenir Next LT Pro"/>
              </a:rPr>
              <a:t>&amp;</a:t>
            </a:r>
            <a:r>
              <a:rPr lang="fr-FR" sz="1500" b="1" strike="noStrike" spc="-1" dirty="0">
                <a:solidFill>
                  <a:srgbClr val="2A168C"/>
                </a:solidFill>
                <a:latin typeface="Avenir Next LT Pro"/>
              </a:rPr>
              <a:t> historiques</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Créer un modèle de Machine Learning </a:t>
            </a:r>
            <a:r>
              <a:rPr lang="fr-FR" sz="1500" b="0" u="sng" strike="noStrike" spc="-1" dirty="0">
                <a:solidFill>
                  <a:srgbClr val="2A168C"/>
                </a:solidFill>
                <a:latin typeface="Avenir Next LT Pro"/>
              </a:rPr>
              <a:t>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Dash pour la visualisation</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Dockeriser tout le projet</a:t>
            </a:r>
          </a:p>
          <a:p>
            <a:pPr marL="0" indent="0">
              <a:lnSpc>
                <a:spcPct val="110000"/>
              </a:lnSpc>
              <a:spcBef>
                <a:spcPts val="901"/>
              </a:spcBef>
              <a:buClr>
                <a:srgbClr val="262626"/>
              </a:buClr>
              <a:buNone/>
            </a:pPr>
            <a:r>
              <a:rPr lang="fr-FR" sz="1500" b="1" strike="noStrike" spc="-1" dirty="0">
                <a:solidFill>
                  <a:srgbClr val="DD8047"/>
                </a:solidFill>
                <a:latin typeface="Avenir Next LT Pro"/>
              </a:rPr>
              <a:t>Ajout</a:t>
            </a:r>
            <a:r>
              <a:rPr lang="fr-FR" sz="1500" b="1" spc="-1" dirty="0">
                <a:solidFill>
                  <a:srgbClr val="DD8047"/>
                </a:solidFill>
                <a:latin typeface="Avenir Next LT Pro"/>
              </a:rPr>
              <a:t>s de l’équipe/mentor :</a:t>
            </a:r>
            <a:endParaRPr lang="fr-FR" sz="1500" b="1" strike="noStrike" spc="-1" dirty="0">
              <a:solidFill>
                <a:srgbClr val="DD8047"/>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Assurer la scalabilité et la robustesse avec Kubernetes</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Utilisation de Helm pour profiter des « templates »</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Multiples stratégies de trading pour l’aide à la décision</a:t>
            </a:r>
          </a:p>
          <a:p>
            <a:pPr marL="182880" indent="-182880">
              <a:lnSpc>
                <a:spcPct val="110000"/>
              </a:lnSpc>
              <a:spcBef>
                <a:spcPts val="901"/>
              </a:spcBef>
              <a:buClr>
                <a:srgbClr val="262626"/>
              </a:buClr>
              <a:buFont typeface="Arial"/>
              <a:buChar char="•"/>
            </a:pP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a:t>
                    </a:r>
                    <a:r>
                      <a:rPr lang="fr-FR" sz="1100" dirty="0" err="1">
                        <a:latin typeface="Times New Roman" panose="02020603050405020304" pitchFamily="18" charset="0"/>
                        <a:cs typeface="Times New Roman" panose="02020603050405020304" pitchFamily="18" charset="0"/>
                      </a:rPr>
                      <a:t>scraping</a:t>
                    </a:r>
                    <a:endParaRPr lang="fr-FR" sz="1100" dirty="0">
                      <a:latin typeface="Times New Roman" panose="02020603050405020304" pitchFamily="18" charset="0"/>
                      <a:cs typeface="Times New Roman" panose="02020603050405020304" pitchFamily="18" charset="0"/>
                    </a:endParaRP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403859" y="397144"/>
            <a:ext cx="11506201" cy="1371600"/>
          </a:xfrm>
        </p:spPr>
        <p:txBody>
          <a:bodyPr/>
          <a:lstStyle/>
          <a:p>
            <a:r>
              <a:rPr lang="fr-FR" b="1" spc="-1" dirty="0">
                <a:solidFill>
                  <a:srgbClr val="DD8047"/>
                </a:solidFill>
                <a:latin typeface="Avenir Next LT Pro Light"/>
                <a:ea typeface="+mj-ea"/>
                <a:cs typeface="+mj-cs"/>
              </a:rPr>
              <a:t>Récolte  des données   &amp;   Stockage 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670560" y="1768744"/>
            <a:ext cx="5199356" cy="4671813"/>
          </a:xfrm>
        </p:spPr>
        <p:txBody>
          <a:bodyPr>
            <a:normAutofit/>
          </a:bodyPr>
          <a:lstStyle/>
          <a:p>
            <a:r>
              <a:rPr lang="fr-FR" b="1" dirty="0"/>
              <a:t> Utilisation de l’API Binance pour les données historiques/</a:t>
            </a:r>
            <a:r>
              <a:rPr lang="fr-FR" b="1" dirty="0" err="1"/>
              <a:t>stream</a:t>
            </a:r>
            <a:r>
              <a:rPr lang="fr-FR" b="1" dirty="0"/>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b="0" i="0" u="none" strike="noStrike" kern="1200" cap="none" spc="0" normalizeH="0" baseline="0" noProof="0" dirty="0">
                <a:ln>
                  <a:noFill/>
                </a:ln>
                <a:solidFill>
                  <a:prstClr val="black"/>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a:t>Scraping de sites Web pour analyse de sentiment ou ML:</a:t>
            </a:r>
          </a:p>
          <a:p>
            <a:pPr lvl="1"/>
            <a:r>
              <a:rPr lang="fr-FR" dirty="0"/>
              <a:t>Scrap de pages Wikipédia ou de forums spécialisés </a:t>
            </a:r>
          </a:p>
          <a:p>
            <a:pPr lvl="1"/>
            <a:r>
              <a:rPr lang="fr-FR" dirty="0"/>
              <a:t>Scrap de sites de trading </a:t>
            </a:r>
          </a:p>
          <a:p>
            <a:pPr lvl="1"/>
            <a:r>
              <a:rPr lang="fr-FR" dirty="0"/>
              <a:t>Récupération de données non-structurées</a:t>
            </a:r>
          </a:p>
          <a:p>
            <a:endParaRPr lang="fr-FR" dirty="0"/>
          </a:p>
          <a:p>
            <a:endParaRPr lang="fr-FR" dirty="0"/>
          </a:p>
        </p:txBody>
      </p:sp>
      <p:sp>
        <p:nvSpPr>
          <p:cNvPr id="4" name="ZoneTexte 3">
            <a:extLst>
              <a:ext uri="{FF2B5EF4-FFF2-40B4-BE49-F238E27FC236}">
                <a16:creationId xmlns:a16="http://schemas.microsoft.com/office/drawing/2014/main" id="{ED2D8C19-2A1A-51BD-D87C-D9B524E6FB03}"/>
              </a:ext>
            </a:extLst>
          </p:cNvPr>
          <p:cNvSpPr txBox="1"/>
          <p:nvPr/>
        </p:nvSpPr>
        <p:spPr>
          <a:xfrm>
            <a:off x="6667500" y="1768744"/>
            <a:ext cx="5120641" cy="3516347"/>
          </a:xfrm>
          <a:prstGeom prst="rect">
            <a:avLst/>
          </a:prstGeom>
          <a:noFill/>
        </p:spPr>
        <p:txBody>
          <a:bodyPr wrap="square">
            <a:spAutoFit/>
          </a:bodyPr>
          <a:lstStyle/>
          <a:p>
            <a:pPr marL="182880" indent="-182880">
              <a:lnSpc>
                <a:spcPct val="110000"/>
              </a:lnSpc>
              <a:spcBef>
                <a:spcPts val="900"/>
              </a:spcBef>
              <a:buClr>
                <a:schemeClr val="tx1">
                  <a:lumMod val="85000"/>
                  <a:lumOff val="15000"/>
                </a:schemeClr>
              </a:buClr>
              <a:buFont typeface="Garamond" pitchFamily="18" charset="0"/>
              <a:buChar char="◦"/>
            </a:pPr>
            <a:r>
              <a:rPr lang="fr-FR" sz="1500" b="1" dirty="0"/>
              <a:t>Stockage des Données </a:t>
            </a:r>
            <a:r>
              <a:rPr lang="fr-FR" sz="1500" b="1" dirty="0" err="1"/>
              <a:t>Binance</a:t>
            </a:r>
            <a:r>
              <a:rPr lang="fr-FR" sz="1500" b="1" dirty="0"/>
              <a:t> - PostgreSQL :</a:t>
            </a:r>
          </a:p>
          <a:p>
            <a:pPr marL="742950" lvl="1" indent="-285750">
              <a:buFont typeface="+mj-lt"/>
              <a:buAutoNum type="arabicPeriod"/>
            </a:pPr>
            <a:r>
              <a:rPr lang="fr-FR" sz="1400" i="1" dirty="0"/>
              <a:t>Justification :</a:t>
            </a:r>
            <a:endParaRPr lang="fr-FR" sz="1400" dirty="0"/>
          </a:p>
          <a:p>
            <a:pPr marL="1200150" lvl="2" indent="-285750">
              <a:buFont typeface="Arial" panose="020B0604020202020204" pitchFamily="34" charset="0"/>
              <a:buChar char="•"/>
            </a:pPr>
            <a:r>
              <a:rPr lang="fr-FR" sz="1400" b="1" dirty="0"/>
              <a:t>Structure Relationnelle</a:t>
            </a:r>
          </a:p>
          <a:p>
            <a:pPr marL="1200150" lvl="2" indent="-285750">
              <a:buFont typeface="Arial" panose="020B0604020202020204" pitchFamily="34" charset="0"/>
              <a:buChar char="•"/>
            </a:pPr>
            <a:r>
              <a:rPr lang="fr-FR" sz="1400" b="1" dirty="0"/>
              <a:t>Requêtes SQL Puissantes</a:t>
            </a:r>
          </a:p>
          <a:p>
            <a:pPr marL="685800" lvl="1" indent="-228600">
              <a:buFont typeface="+mj-lt"/>
              <a:buAutoNum type="arabicPeriod"/>
            </a:pPr>
            <a:r>
              <a:rPr lang="fr-FR" sz="1400" i="1" dirty="0"/>
              <a:t>Avantages :</a:t>
            </a:r>
            <a:endParaRPr lang="fr-FR" sz="1400" dirty="0"/>
          </a:p>
          <a:p>
            <a:pPr marL="1200150" lvl="2" indent="-285750">
              <a:buFont typeface="Arial" panose="020B0604020202020204" pitchFamily="34" charset="0"/>
              <a:buChar char="•"/>
            </a:pPr>
            <a:r>
              <a:rPr lang="fr-FR" sz="1400" b="1" dirty="0"/>
              <a:t>Performance</a:t>
            </a:r>
          </a:p>
          <a:p>
            <a:pPr marL="1200150" lvl="2" indent="-285750">
              <a:buFont typeface="Arial" panose="020B0604020202020204" pitchFamily="34" charset="0"/>
              <a:buChar char="•"/>
            </a:pPr>
            <a:r>
              <a:rPr lang="fr-FR" sz="1400" b="1" dirty="0"/>
              <a:t>Intégrité des Données</a:t>
            </a:r>
          </a:p>
          <a:p>
            <a:pPr lvl="2"/>
            <a:endParaRPr lang="fr-FR" sz="1400" dirty="0"/>
          </a:p>
          <a:p>
            <a:pPr marL="182880" indent="-182880">
              <a:lnSpc>
                <a:spcPct val="110000"/>
              </a:lnSpc>
              <a:spcBef>
                <a:spcPts val="900"/>
              </a:spcBef>
              <a:buClr>
                <a:schemeClr val="tx1">
                  <a:lumMod val="85000"/>
                  <a:lumOff val="15000"/>
                </a:schemeClr>
              </a:buClr>
              <a:buFont typeface="Garamond" pitchFamily="18" charset="0"/>
              <a:buChar char="◦"/>
            </a:pPr>
            <a:r>
              <a:rPr lang="fr-FR" sz="1500" b="1" dirty="0"/>
              <a:t>Stockage des Analyses de Sentiments - MongoDB :</a:t>
            </a:r>
          </a:p>
          <a:p>
            <a:pPr marL="742950" lvl="1" indent="-285750">
              <a:buFont typeface="+mj-lt"/>
              <a:buAutoNum type="arabicPeriod"/>
            </a:pPr>
            <a:r>
              <a:rPr lang="fr-FR" sz="1400" i="1" dirty="0"/>
              <a:t>Justification :</a:t>
            </a:r>
            <a:endParaRPr lang="fr-FR" sz="1400" dirty="0"/>
          </a:p>
          <a:p>
            <a:pPr marL="1200150" lvl="2" indent="-285750">
              <a:buFont typeface="Arial" panose="020B0604020202020204" pitchFamily="34" charset="0"/>
              <a:buChar char="•"/>
            </a:pPr>
            <a:r>
              <a:rPr lang="fr-FR" sz="1400" b="1" dirty="0"/>
              <a:t>Données Semi-Structurées</a:t>
            </a:r>
            <a:endParaRPr lang="fr-FR" sz="1400" dirty="0"/>
          </a:p>
          <a:p>
            <a:pPr marL="685800" lvl="1" indent="-228600">
              <a:buFont typeface="+mj-lt"/>
              <a:buAutoNum type="arabicPeriod"/>
            </a:pPr>
            <a:r>
              <a:rPr lang="fr-FR" sz="1400" i="1" dirty="0"/>
              <a:t>Avantages :</a:t>
            </a:r>
            <a:endParaRPr lang="fr-FR" sz="1400" dirty="0"/>
          </a:p>
          <a:p>
            <a:pPr marL="1200150" lvl="2" indent="-285750">
              <a:buFont typeface="Arial" panose="020B0604020202020204" pitchFamily="34" charset="0"/>
              <a:buChar char="•"/>
            </a:pPr>
            <a:r>
              <a:rPr lang="fr-FR" sz="1400" b="1" dirty="0"/>
              <a:t>Flexibilité des Schémas</a:t>
            </a:r>
          </a:p>
          <a:p>
            <a:pPr marL="1200150" lvl="2" indent="-285750">
              <a:buFont typeface="Arial" panose="020B0604020202020204" pitchFamily="34" charset="0"/>
              <a:buChar char="•"/>
            </a:pPr>
            <a:r>
              <a:rPr lang="fr-FR" sz="1400" b="1" dirty="0"/>
              <a:t>Efficacité pour le Texte</a:t>
            </a:r>
          </a:p>
          <a:p>
            <a:pPr lvl="2"/>
            <a:endParaRPr lang="fr-FR" sz="1400" dirty="0"/>
          </a:p>
        </p:txBody>
      </p:sp>
    </p:spTree>
    <p:extLst>
      <p:ext uri="{BB962C8B-B14F-4D97-AF65-F5344CB8AC3E}">
        <p14:creationId xmlns:p14="http://schemas.microsoft.com/office/powerpoint/2010/main" val="289416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2894751883"/>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07536" y="1851864"/>
              <a:ext cx="2353775" cy="661422"/>
            </a:xfrm>
            <a:prstGeom prst="rect">
              <a:avLst/>
            </a:prstGeom>
          </p:spPr>
        </p:pic>
      </p:grpSp>
      <p:pic>
        <p:nvPicPr>
          <p:cNvPr id="6" name="Image 5" descr="Une image contenant Graphique, clipart, capture d’écran, conception&#10;&#10;Description générée automatiquement">
            <a:extLst>
              <a:ext uri="{FF2B5EF4-FFF2-40B4-BE49-F238E27FC236}">
                <a16:creationId xmlns:a16="http://schemas.microsoft.com/office/drawing/2014/main" id="{EE898CAB-2E59-C648-3736-10183C45B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6000" y="2306637"/>
            <a:ext cx="533400" cy="533400"/>
          </a:xfrm>
          <a:prstGeom prst="rect">
            <a:avLst/>
          </a:prstGeom>
        </p:spPr>
      </p:pic>
    </p:spTree>
    <p:extLst>
      <p:ext uri="{BB962C8B-B14F-4D97-AF65-F5344CB8AC3E}">
        <p14:creationId xmlns:p14="http://schemas.microsoft.com/office/powerpoint/2010/main" val="21708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4014977966"/>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780634"/>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pic>
        <p:nvPicPr>
          <p:cNvPr id="9" name="Image 8" descr="Une image contenant Graphique, clipart, capture d’écran, conception&#10;&#10;Description générée automatiquement">
            <a:extLst>
              <a:ext uri="{FF2B5EF4-FFF2-40B4-BE49-F238E27FC236}">
                <a16:creationId xmlns:a16="http://schemas.microsoft.com/office/drawing/2014/main" id="{29E2A0E5-B3DB-150C-D18F-DD175630E1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26433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721094"/>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Scraping/MongoDB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pic>
        <p:nvPicPr>
          <p:cNvPr id="3" name="Image 2" descr="Une image contenant Graphique, clipart, capture d’écran, conception&#10;&#10;Description générée automatiquement">
            <a:extLst>
              <a:ext uri="{FF2B5EF4-FFF2-40B4-BE49-F238E27FC236}">
                <a16:creationId xmlns:a16="http://schemas.microsoft.com/office/drawing/2014/main" id="{71B4E7AF-225A-561D-560E-41E8D37800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52951908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978</TotalTime>
  <Words>1994</Words>
  <Application>Microsoft Office PowerPoint</Application>
  <PresentationFormat>Grand écran</PresentationFormat>
  <Paragraphs>186</Paragraphs>
  <Slides>21</Slides>
  <Notes>8</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21</vt:i4>
      </vt:variant>
    </vt:vector>
  </HeadingPairs>
  <TitlesOfParts>
    <vt:vector size="36"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Récolte  des données   &amp;   Stockage des données</vt:lpstr>
      <vt:lpstr>Données historiques - API Binance/PostgreSQL</vt:lpstr>
      <vt:lpstr>Données en temps réel - API Binance/PostgreSQL</vt:lpstr>
      <vt:lpstr>Analyse de sentiment - Scraping/MongoDB</vt:lpstr>
      <vt:lpstr>Machine learning</vt:lpstr>
      <vt:lpstr>Création d ’un dashboard</vt:lpstr>
      <vt:lpstr>Stratégies de trading</vt:lpstr>
      <vt:lpstr>Organisation de l’équipe &amp; Difficultés rencontrées</vt:lpstr>
      <vt:lpstr>Pistes d’amélioration &amp; conclusion</vt:lpstr>
      <vt:lpstr>Présentation PowerPoint</vt:lpstr>
      <vt:lpstr>Présentation PowerPoint</vt:lpstr>
      <vt:lpstr>Présentation PowerPoint</vt:lpstr>
      <vt:lpstr>Récolte des données</vt:lpstr>
      <vt:lpstr>Données historiques - API Binance/PostgreSQL</vt:lpstr>
      <vt:lpstr>Données en temps réel - API Binance/PostgreSQL</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Bertrand WULFF</cp:lastModifiedBy>
  <cp:revision>90</cp:revision>
  <dcterms:created xsi:type="dcterms:W3CDTF">2023-09-07T11:49:58Z</dcterms:created>
  <dcterms:modified xsi:type="dcterms:W3CDTF">2023-10-09T15:25:07Z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